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92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4063C7-07D6-456D-A854-CD5D90233AF8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2D668-F869-42D5-BEB6-C672D564CC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32D668-F869-42D5-BEB6-C672D564CC6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8C76-E7C3-41A7-A3E2-D9636F5D2A26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F4EB-1ADC-4CEF-A7CF-2A2C0AB879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8C76-E7C3-41A7-A3E2-D9636F5D2A26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F4EB-1ADC-4CEF-A7CF-2A2C0AB879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8C76-E7C3-41A7-A3E2-D9636F5D2A26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F4EB-1ADC-4CEF-A7CF-2A2C0AB879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8C76-E7C3-41A7-A3E2-D9636F5D2A26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F4EB-1ADC-4CEF-A7CF-2A2C0AB879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8C76-E7C3-41A7-A3E2-D9636F5D2A26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F4EB-1ADC-4CEF-A7CF-2A2C0AB879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8C76-E7C3-41A7-A3E2-D9636F5D2A26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F4EB-1ADC-4CEF-A7CF-2A2C0AB879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8C76-E7C3-41A7-A3E2-D9636F5D2A26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F4EB-1ADC-4CEF-A7CF-2A2C0AB879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8C76-E7C3-41A7-A3E2-D9636F5D2A26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F4EB-1ADC-4CEF-A7CF-2A2C0AB879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8C76-E7C3-41A7-A3E2-D9636F5D2A26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F4EB-1ADC-4CEF-A7CF-2A2C0AB879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8C76-E7C3-41A7-A3E2-D9636F5D2A26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F4EB-1ADC-4CEF-A7CF-2A2C0AB879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C348C76-E7C3-41A7-A3E2-D9636F5D2A26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B03F4EB-1ADC-4CEF-A7CF-2A2C0AB879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C348C76-E7C3-41A7-A3E2-D9636F5D2A26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B03F4EB-1ADC-4CEF-A7CF-2A2C0AB879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214290"/>
            <a:ext cx="8077200" cy="167335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PAPUA NEW GUINEA TAX REFORMS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2643182"/>
            <a:ext cx="8077200" cy="856674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US" sz="4800" dirty="0" smtClean="0"/>
              <a:t>The  Goods  &amp; Services Tax  (GST</a:t>
            </a:r>
            <a:r>
              <a:rPr lang="en-US" sz="4800" dirty="0" smtClean="0"/>
              <a:t>) (formerly VAT   </a:t>
            </a:r>
            <a:r>
              <a:rPr lang="en-US" sz="4800" dirty="0" smtClean="0"/>
              <a:t>Experience</a:t>
            </a:r>
            <a:endParaRPr lang="en-US" sz="4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8596" y="5643578"/>
          <a:ext cx="842968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96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Presented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by:  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</a:rPr>
                        <a:t>Mr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</a:rPr>
                        <a:t>Paru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Elliott  (Principle Advising Officer)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Initiative of Reform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7"/>
            <a:ext cx="9144000" cy="5429264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National Government and Internal Revenue Commission </a:t>
            </a:r>
            <a:r>
              <a:rPr lang="en-US" dirty="0" smtClean="0"/>
              <a:t>decided to introduce the VAT (now GST) in 1996 as an initiative </a:t>
            </a:r>
            <a:r>
              <a:rPr lang="en-US" dirty="0" smtClean="0"/>
              <a:t>to neutralize the economy, maintain equitability across the taxpayer population (tax burden shared across the country) and eliminate tax avoidance.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VAT also encourages businesses to save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VAT introduced replaced the Sales Tax </a:t>
            </a:r>
            <a:r>
              <a:rPr lang="en-US" dirty="0" smtClean="0"/>
              <a:t> collected by the Provincial Government and supplement the reduction of customs tariff.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VAT</a:t>
            </a:r>
            <a:r>
              <a:rPr lang="en-US" dirty="0" smtClean="0"/>
              <a:t> </a:t>
            </a:r>
            <a:r>
              <a:rPr lang="en-US" dirty="0" smtClean="0"/>
              <a:t>Act</a:t>
            </a:r>
            <a:r>
              <a:rPr lang="en-US" dirty="0" smtClean="0"/>
              <a:t> was enacted in 1999.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DECISION MAKING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5191"/>
            <a:ext cx="9144000" cy="4625609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</a:t>
            </a:r>
            <a:r>
              <a:rPr lang="en-US" dirty="0" smtClean="0"/>
              <a:t>VAT concept </a:t>
            </a:r>
            <a:r>
              <a:rPr lang="en-US" dirty="0" smtClean="0"/>
              <a:t>was </a:t>
            </a:r>
            <a:r>
              <a:rPr lang="en-US" dirty="0" smtClean="0"/>
              <a:t>floated around </a:t>
            </a:r>
            <a:r>
              <a:rPr lang="en-US" dirty="0" smtClean="0"/>
              <a:t>within the Government circles in 1996 and eventually implemented in 1999. 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PROCESS:</a:t>
            </a:r>
          </a:p>
          <a:p>
            <a:pPr>
              <a:buNone/>
            </a:pPr>
            <a:r>
              <a:rPr lang="en-US" dirty="0" smtClean="0"/>
              <a:t>Step 1. Political Support (Lobby with Members of Parliament and Governors to support bill) </a:t>
            </a:r>
          </a:p>
          <a:p>
            <a:pPr>
              <a:buNone/>
            </a:pPr>
            <a:r>
              <a:rPr lang="en-US" dirty="0" smtClean="0"/>
              <a:t>Step 2. Once bill was approved by Parliament IRC officials were briefed. New Zealand model was considered to be appropriate thus NZ experts were engaged to implement VAT.</a:t>
            </a:r>
          </a:p>
          <a:p>
            <a:pPr>
              <a:buNone/>
            </a:pPr>
            <a:r>
              <a:rPr lang="en-US" dirty="0" smtClean="0"/>
              <a:t>.</a:t>
            </a:r>
            <a:r>
              <a:rPr lang="en-US" dirty="0" smtClean="0"/>
              <a:t> 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EFFORTS FOR PUBLIC SUPPORT</a:t>
            </a:r>
            <a:endParaRPr lang="en-US" sz="4000" dirty="0"/>
          </a:p>
        </p:txBody>
      </p:sp>
      <p:sp>
        <p:nvSpPr>
          <p:cNvPr id="3" name="Rectangle 2"/>
          <p:cNvSpPr/>
          <p:nvPr/>
        </p:nvSpPr>
        <p:spPr>
          <a:xfrm>
            <a:off x="285720" y="2786058"/>
            <a:ext cx="88582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smtClean="0"/>
              <a:t>Step 3. IRC met with business houses for comments and input  to the VAT system.</a:t>
            </a:r>
          </a:p>
          <a:p>
            <a:pPr>
              <a:buNone/>
            </a:pPr>
            <a:r>
              <a:rPr lang="en-US" sz="3200" dirty="0" smtClean="0"/>
              <a:t>Step 4. Awareness campaign with the taxpayer populations. All </a:t>
            </a:r>
            <a:r>
              <a:rPr lang="en-US" sz="3200" dirty="0" err="1" smtClean="0"/>
              <a:t>centres</a:t>
            </a:r>
            <a:r>
              <a:rPr lang="en-US" sz="3200" dirty="0" smtClean="0"/>
              <a:t> were visited.</a:t>
            </a:r>
          </a:p>
          <a:p>
            <a:pPr>
              <a:buNone/>
            </a:pPr>
            <a:r>
              <a:rPr lang="en-US" sz="3200" dirty="0" smtClean="0"/>
              <a:t>Step 5. VAT implemented after three (3) years of vigorous taxpayer education and awareness</a:t>
            </a:r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revenue generated by IRC.</a:t>
            </a:r>
          </a:p>
          <a:p>
            <a:r>
              <a:rPr lang="en-US" dirty="0" smtClean="0"/>
              <a:t>The VAT now GST had distribution made to provincial governments with minimal compliance costs.</a:t>
            </a:r>
          </a:p>
          <a:p>
            <a:r>
              <a:rPr lang="en-US" dirty="0" smtClean="0"/>
              <a:t>Less emphasis placed on few taxpayers targeted (e.g. Income Tax taxpayers). 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 and Output tax components thus VAT burden is passed down to consumer and this inflates the prices of goods.</a:t>
            </a:r>
          </a:p>
          <a:p>
            <a:r>
              <a:rPr lang="en-US" dirty="0" smtClean="0"/>
              <a:t>Flat VAT/GST rate of 10%. The rich and poor pay the same rate of tax therefore not equitable to the poor.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FINAL CHANGES FROM THE ORIGINAL CONCEPT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VAT considered null and replaced by GST in 2003.</a:t>
            </a:r>
          </a:p>
          <a:p>
            <a:r>
              <a:rPr lang="en-US" dirty="0" smtClean="0"/>
              <a:t>The initial VAT concept was to have equal distributions to all provinces depending on the each province’s populations. The distributions have </a:t>
            </a:r>
            <a:r>
              <a:rPr lang="en-US" smtClean="0"/>
              <a:t>been changed, </a:t>
            </a:r>
            <a:r>
              <a:rPr lang="en-US" dirty="0" smtClean="0"/>
              <a:t>based on how much GST is collected from a </a:t>
            </a:r>
            <a:r>
              <a:rPr lang="en-US" smtClean="0"/>
              <a:t>particular province.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588</TotalTime>
  <Words>368</Words>
  <Application>Microsoft Office PowerPoint</Application>
  <PresentationFormat>On-screen Show (4:3)</PresentationFormat>
  <Paragraphs>30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Module</vt:lpstr>
      <vt:lpstr>PAPUA NEW GUINEA TAX REFORMS</vt:lpstr>
      <vt:lpstr>Initiative of Reform </vt:lpstr>
      <vt:lpstr>DECISION MAKING PROCESS</vt:lpstr>
      <vt:lpstr>EFFORTS FOR PUBLIC SUPPORT</vt:lpstr>
      <vt:lpstr>ADVANTAGES</vt:lpstr>
      <vt:lpstr>DISADVANTAGES</vt:lpstr>
      <vt:lpstr>FINAL CHANGES FROM THE ORIGINAL CONCEPT 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PAPUA NEW GUINEA TAX REFORMS</dc:title>
  <dc:creator> </dc:creator>
  <cp:lastModifiedBy> </cp:lastModifiedBy>
  <cp:revision>22</cp:revision>
  <dcterms:created xsi:type="dcterms:W3CDTF">2009-09-23T17:19:42Z</dcterms:created>
  <dcterms:modified xsi:type="dcterms:W3CDTF">2009-09-24T20:49:36Z</dcterms:modified>
</cp:coreProperties>
</file>